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78" r:id="rId5"/>
    <p:sldId id="263" r:id="rId6"/>
    <p:sldId id="270" r:id="rId7"/>
    <p:sldId id="272" r:id="rId8"/>
    <p:sldId id="273" r:id="rId9"/>
    <p:sldId id="277" r:id="rId10"/>
    <p:sldId id="274" r:id="rId11"/>
    <p:sldId id="265" r:id="rId12"/>
    <p:sldId id="258" r:id="rId13"/>
    <p:sldId id="259" r:id="rId14"/>
    <p:sldId id="260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3CEC-427B-4769-839B-97F43FEF5DA7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077C-BDED-4C83-B243-24BE06A3A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94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3CEC-427B-4769-839B-97F43FEF5DA7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077C-BDED-4C83-B243-24BE06A3A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117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3CEC-427B-4769-839B-97F43FEF5DA7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077C-BDED-4C83-B243-24BE06A3A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80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3CEC-427B-4769-839B-97F43FEF5DA7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077C-BDED-4C83-B243-24BE06A3A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260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3CEC-427B-4769-839B-97F43FEF5DA7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077C-BDED-4C83-B243-24BE06A3A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86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3CEC-427B-4769-839B-97F43FEF5DA7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077C-BDED-4C83-B243-24BE06A3A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25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3CEC-427B-4769-839B-97F43FEF5DA7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077C-BDED-4C83-B243-24BE06A3A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8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3CEC-427B-4769-839B-97F43FEF5DA7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077C-BDED-4C83-B243-24BE06A3A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09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3CEC-427B-4769-839B-97F43FEF5DA7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077C-BDED-4C83-B243-24BE06A3A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01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3CEC-427B-4769-839B-97F43FEF5DA7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077C-BDED-4C83-B243-24BE06A3A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00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3CEC-427B-4769-839B-97F43FEF5DA7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077C-BDED-4C83-B243-24BE06A3A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53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43CEC-427B-4769-839B-97F43FEF5DA7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A077C-BDED-4C83-B243-24BE06A3A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89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700808"/>
          </a:xfrm>
        </p:spPr>
        <p:txBody>
          <a:bodyPr/>
          <a:lstStyle/>
          <a:p>
            <a:r>
              <a:rPr lang="uk-UA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Двигун постійного струму </a:t>
            </a:r>
            <a:endParaRPr lang="ru-RU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6093296"/>
            <a:ext cx="5936704" cy="816495"/>
          </a:xfrm>
        </p:spPr>
        <p:txBody>
          <a:bodyPr>
            <a:normAutofit/>
          </a:bodyPr>
          <a:lstStyle/>
          <a:p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2429"/>
            <a:ext cx="6408712" cy="384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Схеми збудження двигунів постійного струму 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9"/>
          <a:stretch/>
        </p:blipFill>
        <p:spPr bwMode="auto">
          <a:xfrm>
            <a:off x="255140" y="1124744"/>
            <a:ext cx="8633720" cy="563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196752"/>
            <a:ext cx="439248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483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4214842" cy="714356"/>
          </a:xfrm>
        </p:spPr>
        <p:txBody>
          <a:bodyPr>
            <a:normAutofit/>
          </a:bodyPr>
          <a:lstStyle/>
          <a:p>
            <a:r>
              <a:rPr lang="uk-UA" sz="4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Будова ДПС</a:t>
            </a:r>
            <a:endParaRPr lang="ru-RU" sz="4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79" y="692696"/>
            <a:ext cx="3855375" cy="6048672"/>
          </a:xfrm>
        </p:spPr>
        <p:txBody>
          <a:bodyPr>
            <a:normAutofit/>
          </a:bodyPr>
          <a:lstStyle/>
          <a:p>
            <a:r>
              <a:rPr lang="uk-UA" sz="2000" dirty="0" smtClean="0">
                <a:ln w="9525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1 – вал</a:t>
            </a:r>
          </a:p>
          <a:p>
            <a:r>
              <a:rPr lang="uk-UA" sz="2000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2 – передній </a:t>
            </a:r>
            <a:r>
              <a:rPr lang="uk-UA" sz="2000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підшипниковий щит</a:t>
            </a:r>
          </a:p>
          <a:p>
            <a:r>
              <a:rPr lang="uk-UA" sz="2000" dirty="0" smtClean="0">
                <a:ln w="1270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3 – колектор</a:t>
            </a:r>
          </a:p>
          <a:p>
            <a:r>
              <a:rPr lang="uk-UA" sz="2000" dirty="0" smtClean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4 – щіткотримачі з щітками</a:t>
            </a:r>
          </a:p>
          <a:p>
            <a:r>
              <a:rPr lang="uk-UA" sz="2000" dirty="0" smtClean="0">
                <a:ln w="9525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5 – якір</a:t>
            </a:r>
          </a:p>
          <a:p>
            <a:r>
              <a:rPr lang="uk-UA" sz="2000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6 – головний полюс</a:t>
            </a:r>
          </a:p>
          <a:p>
            <a:r>
              <a:rPr lang="uk-UA" sz="2000" dirty="0" smtClean="0">
                <a:ln w="63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7 – обмотка </a:t>
            </a:r>
            <a:r>
              <a:rPr lang="uk-UA" sz="2000" dirty="0">
                <a:ln w="63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збудження</a:t>
            </a:r>
          </a:p>
          <a:p>
            <a:r>
              <a:rPr lang="uk-UA" sz="2000" dirty="0" smtClean="0">
                <a:ln w="1270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8 – станина</a:t>
            </a:r>
          </a:p>
          <a:p>
            <a:r>
              <a:rPr lang="uk-UA" sz="2000" dirty="0" smtClean="0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9 – задній підшипниковий щит</a:t>
            </a:r>
          </a:p>
          <a:p>
            <a:r>
              <a:rPr lang="uk-UA" sz="2000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10 – вентилятор</a:t>
            </a:r>
          </a:p>
          <a:p>
            <a:r>
              <a:rPr lang="uk-UA" sz="2000" dirty="0" smtClean="0">
                <a:ln w="19050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11 – лапа</a:t>
            </a:r>
          </a:p>
          <a:p>
            <a:r>
              <a:rPr lang="uk-UA" sz="2000" dirty="0" smtClean="0">
                <a:ln w="12700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12 - підшипник</a:t>
            </a:r>
            <a:endParaRPr lang="ru-RU" sz="2000" dirty="0">
              <a:ln w="12700">
                <a:solidFill>
                  <a:schemeClr val="tx1"/>
                </a:solidFill>
              </a:ln>
              <a:solidFill>
                <a:srgbClr val="92D050"/>
              </a:solidFill>
              <a:latin typeface="Arial Black" pitchFamily="34" charset="0"/>
            </a:endParaRPr>
          </a:p>
        </p:txBody>
      </p:sp>
      <p:pic>
        <p:nvPicPr>
          <p:cNvPr id="22530" name="Picture 2" descr="&amp;Kcy;&amp;acy;&amp;rcy;&amp;tcy;&amp;icy;&amp;ncy;&amp;kcy;&amp;icy; &amp;pcy;&amp;ocy; &amp;zcy;&amp;acy;&amp;pcy;&amp;rcy;&amp;ocy;&amp;scy;&amp;ucy; &amp;dcy;&amp;vcy;&amp;icy;&amp;gcy;&amp;ucy;&amp;ncy; &amp;pcy;&amp;ocy;&amp;scy;&amp;tcy;&amp;iukcy;&amp;jcy;&amp;ncy;&amp;ocy;&amp;gcy;&amp;ocy; &amp;scy;&amp;tcy;&amp;rcy;&amp;ucy;&amp;mcy;&amp;ucy;"/>
          <p:cNvPicPr>
            <a:picLocks noChangeAspect="1" noChangeArrowheads="1"/>
          </p:cNvPicPr>
          <p:nvPr/>
        </p:nvPicPr>
        <p:blipFill>
          <a:blip r:embed="rId2"/>
          <a:srcRect l="57124" t="14144" r="3571" b="43826"/>
          <a:stretch>
            <a:fillRect/>
          </a:stretch>
        </p:blipFill>
        <p:spPr bwMode="auto">
          <a:xfrm>
            <a:off x="214282" y="1643050"/>
            <a:ext cx="4922509" cy="37147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242886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Autofit/>
          </a:bodyPr>
          <a:lstStyle/>
          <a:p>
            <a:r>
              <a:rPr lang="uk-UA" sz="32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Класифікація </a:t>
            </a:r>
            <a:r>
              <a:rPr lang="uk-UA" sz="32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двигунів</a:t>
            </a:r>
            <a:br>
              <a:rPr lang="uk-UA" sz="32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</a:br>
            <a:r>
              <a:rPr lang="uk-UA" sz="32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 постійного струму</a:t>
            </a:r>
            <a:endParaRPr lang="ru-RU" sz="32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dirty="0" err="1" smtClean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ПС</a:t>
            </a:r>
            <a:r>
              <a:rPr lang="uk-UA" dirty="0" smtClean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 класифікують по виду магнітної системи статора:</a:t>
            </a:r>
          </a:p>
          <a:p>
            <a:r>
              <a:rPr lang="uk-UA" sz="4000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з постійними магнітами;</a:t>
            </a:r>
          </a:p>
          <a:p>
            <a:r>
              <a:rPr lang="uk-UA" sz="4000" dirty="0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з електромагнітами: </a:t>
            </a:r>
          </a:p>
          <a:p>
            <a:pPr lvl="1"/>
            <a:r>
              <a:rPr lang="uk-UA" sz="4000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з незалежним включенням обмоток (незалежне збудження);</a:t>
            </a:r>
          </a:p>
          <a:p>
            <a:pPr lvl="1"/>
            <a:r>
              <a:rPr lang="uk-UA" sz="4000" dirty="0" smtClean="0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Black" pitchFamily="34" charset="0"/>
              </a:rPr>
              <a:t>з послідовним включенням обмоток (послідовне збудження);</a:t>
            </a:r>
          </a:p>
          <a:p>
            <a:pPr lvl="1"/>
            <a:r>
              <a:rPr lang="uk-UA" sz="4000" dirty="0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з паралельним включенням обмоток (паралельне збудження);</a:t>
            </a:r>
          </a:p>
          <a:p>
            <a:pPr lvl="1"/>
            <a:r>
              <a:rPr lang="uk-UA" sz="4000" dirty="0" smtClean="0">
                <a:ln w="12700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зі змішаним включенням обмоток (змішане збудження)</a:t>
            </a:r>
          </a:p>
          <a:p>
            <a:pPr lvl="1"/>
            <a:endParaRPr lang="uk-UA" dirty="0" smtClean="0">
              <a:ln w="12700">
                <a:solidFill>
                  <a:schemeClr val="tx1"/>
                </a:solidFill>
              </a:ln>
              <a:solidFill>
                <a:srgbClr val="92D05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uk-UA" sz="3300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Вид підключення обмоток статора істотно впливає на тягові та електричні характеристики електродвигуна.</a:t>
            </a:r>
          </a:p>
          <a:p>
            <a:endParaRPr lang="uk-UA" sz="33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Де </a:t>
            </a:r>
            <a:r>
              <a:rPr lang="uk-UA" sz="4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застосовуються</a:t>
            </a:r>
            <a:br>
              <a:rPr lang="uk-UA" sz="4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</a:br>
            <a:r>
              <a:rPr lang="uk-UA" sz="4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 двигуни постійного струму?</a:t>
            </a:r>
            <a:endParaRPr lang="ru-RU" sz="4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Крани різних важких виробництв.</a:t>
            </a:r>
          </a:p>
          <a:p>
            <a:r>
              <a:rPr lang="uk-UA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Привід, з вимогами регулювання швидкості в широкому діапазоні та високим пусковим моментом.</a:t>
            </a:r>
          </a:p>
          <a:p>
            <a:r>
              <a:rPr lang="uk-UA" dirty="0" smtClean="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 Black" pitchFamily="34" charset="0"/>
              </a:rPr>
              <a:t>Тяговий електропривод тепловозів, електровозів, теплоходів, кар'єрних самоскидів та ін.</a:t>
            </a:r>
          </a:p>
          <a:p>
            <a:r>
              <a:rPr lang="uk-UA" dirty="0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Електричні стартери автомобілів, тракторів та ін. </a:t>
            </a:r>
            <a:endParaRPr lang="uk-UA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Autofit/>
          </a:bodyPr>
          <a:lstStyle/>
          <a:p>
            <a:r>
              <a:rPr lang="uk-UA" sz="32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Переваги та недоліки </a:t>
            </a:r>
            <a:r>
              <a:rPr lang="uk-UA" sz="32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двигунів постійного струму</a:t>
            </a:r>
            <a:endParaRPr lang="ru-RU" sz="32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88" y="902426"/>
            <a:ext cx="9144000" cy="5955574"/>
          </a:xfrm>
          <a:ln w="63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b="1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Переваги:</a:t>
            </a:r>
            <a:endParaRPr lang="uk-UA" sz="2400" dirty="0" smtClean="0">
              <a:ln w="952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uk-UA" sz="2400" dirty="0" smtClean="0">
                <a:ln w="952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простота будови та управління;</a:t>
            </a:r>
          </a:p>
          <a:p>
            <a:r>
              <a:rPr lang="uk-UA" sz="2400" dirty="0" smtClean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легко регулювати частоту обертання;</a:t>
            </a:r>
          </a:p>
          <a:p>
            <a:r>
              <a:rPr lang="uk-UA" sz="2400" dirty="0" smtClean="0">
                <a:ln w="9525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хороші пускові властивості (великий пусковий момент)</a:t>
            </a:r>
          </a:p>
          <a:p>
            <a:pPr algn="ctr">
              <a:buNone/>
            </a:pPr>
            <a:r>
              <a:rPr lang="uk-UA" sz="2400" b="1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Недоліки:</a:t>
            </a:r>
          </a:p>
          <a:p>
            <a:r>
              <a:rPr lang="uk-UA" sz="2400" dirty="0" smtClean="0">
                <a:ln w="9525"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 Black" pitchFamily="34" charset="0"/>
              </a:rPr>
              <a:t>дорожнеча виготовлення;</a:t>
            </a:r>
          </a:p>
          <a:p>
            <a:r>
              <a:rPr lang="uk-UA" sz="2400" dirty="0" smtClean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для живлення електродвигуна від мережі змінного струму необхідно використовувати випрямні пристрої;</a:t>
            </a:r>
          </a:p>
          <a:p>
            <a:r>
              <a:rPr lang="uk-UA" sz="2400" dirty="0" smtClean="0">
                <a:ln w="9525">
                  <a:solidFill>
                    <a:schemeClr val="tx1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Arial Black" pitchFamily="34" charset="0"/>
              </a:rPr>
              <a:t>необхідність профілактичного обслуговування колекторно-щіткових вузлів;</a:t>
            </a:r>
          </a:p>
          <a:p>
            <a:r>
              <a:rPr lang="uk-UA" sz="2400" dirty="0" smtClean="0">
                <a:ln w="9525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обмежений термін служби через зношення колектора.</a:t>
            </a:r>
          </a:p>
          <a:p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784976" cy="506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830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Визначення двигуна постійного струму</a:t>
            </a:r>
            <a:endParaRPr lang="ru-RU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/>
          <a:lstStyle/>
          <a:p>
            <a:r>
              <a:rPr lang="uk-UA" b="1" i="1" dirty="0" smtClean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Двигун постійного струму </a:t>
            </a:r>
            <a:r>
              <a:rPr lang="uk-UA" b="1" dirty="0" smtClean="0">
                <a:ln w="952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— це електрична машина, що перетворює електричну енергію постійного струму   в механічну енергію</a:t>
            </a:r>
            <a:endParaRPr lang="uk-UA" b="1" dirty="0">
              <a:ln w="952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97817"/>
            <a:ext cx="4804926" cy="304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Принцип дії машини постійного струму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8" y="1601781"/>
            <a:ext cx="905269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3429000"/>
            <a:ext cx="302433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Провідник у магнітному полі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725144"/>
            <a:ext cx="21602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Правило свердлика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4725144"/>
            <a:ext cx="23042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Правило правої руки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(для генераторів)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4380941"/>
            <a:ext cx="208823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Правило лівої руки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(для двигунів)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6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" y="343715"/>
            <a:ext cx="9164432" cy="610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15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980728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Принцип дії машини постійного струму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143512"/>
            <a:ext cx="9144000" cy="17144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b="1" dirty="0" smtClean="0">
                <a:ln w="9525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 </a:t>
            </a:r>
            <a:endParaRPr lang="ru-RU" b="1" dirty="0">
              <a:ln w="9525"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71855" y="1268760"/>
            <a:ext cx="478631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3200" b="1" dirty="0" smtClean="0">
                <a:ln w="9525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 </a:t>
            </a:r>
            <a:r>
              <a:rPr lang="uk-UA" sz="2800" b="1" dirty="0">
                <a:ln w="9525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Принцип дії електричного двигуна постійного струму базується на взаємодії провідників обмотки якоря, по яких протікає струм, з магнітним полем полюсів машини, в якому знаходяться провідники</a:t>
            </a:r>
          </a:p>
        </p:txBody>
      </p:sp>
      <p:pic>
        <p:nvPicPr>
          <p:cNvPr id="12290" name="Picture 2" descr="&amp;Kcy;&amp;acy;&amp;rcy;&amp;tcy;&amp;icy;&amp;ncy;&amp;kcy;&amp;icy; &amp;pcy;&amp;ocy; &amp;zcy;&amp;acy;&amp;pcy;&amp;rcy;&amp;ocy;&amp;scy;&amp;ucy; &amp;dcy;&amp;vcy;&amp;icy;&amp;gcy;&amp;ucy;&amp;ncy; &amp;pcy;&amp;ocy;&amp;scy;&amp;tcy;&amp;iukcy;&amp;jcy;&amp;ncy;&amp;ocy;&amp;gcy;&amp;ocy; &amp;scy;&amp;tcy;&amp;rcy;&amp;ucy;&amp;mcy;&amp;u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20" y="1500174"/>
            <a:ext cx="4443855" cy="3801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94467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Основні частини двигуна постійного струму</a:t>
            </a:r>
            <a:endParaRPr lang="ru-RU" sz="32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686800" cy="51349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 smtClean="0">
                <a:ln w="9525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Нерухома частина – </a:t>
            </a:r>
            <a:r>
              <a:rPr lang="uk-UA" sz="2400" b="1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статор      </a:t>
            </a:r>
            <a:r>
              <a:rPr lang="uk-UA" sz="2400" b="1" dirty="0" smtClean="0">
                <a:ln w="9525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Рухома - </a:t>
            </a:r>
            <a:r>
              <a:rPr lang="uk-UA" sz="2400" b="1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якір</a:t>
            </a:r>
            <a:endParaRPr lang="ru-RU" sz="2400" b="1" dirty="0" smtClean="0">
              <a:ln w="952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339752" y="1772816"/>
            <a:ext cx="6696744" cy="4922055"/>
            <a:chOff x="2555776" y="1772816"/>
            <a:chExt cx="6480720" cy="492205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555776" y="1772816"/>
              <a:ext cx="6480720" cy="4922055"/>
              <a:chOff x="2195736" y="2771322"/>
              <a:chExt cx="5184576" cy="3995557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755" b="1"/>
              <a:stretch/>
            </p:blipFill>
            <p:spPr bwMode="auto">
              <a:xfrm>
                <a:off x="2195736" y="2771322"/>
                <a:ext cx="5184576" cy="39955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2195736" y="2852936"/>
                <a:ext cx="3528392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2771800" y="4797152"/>
              <a:ext cx="1989221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51520" y="2050766"/>
            <a:ext cx="2592288" cy="411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1 – </a:t>
            </a:r>
            <a:r>
              <a:rPr lang="ru-RU" sz="2800" b="1" dirty="0" err="1" smtClean="0">
                <a:solidFill>
                  <a:srgbClr val="002060"/>
                </a:solidFill>
              </a:rPr>
              <a:t>якір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uk-UA" sz="2800" b="1" dirty="0" smtClean="0">
                <a:solidFill>
                  <a:srgbClr val="002060"/>
                </a:solidFill>
              </a:rPr>
              <a:t>2- осердя полюса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3 – обмотка полюса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4 -  статор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5 – вентилятор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6 – щітки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7 - колектор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Основні частини статора:</a:t>
            </a:r>
            <a:endParaRPr lang="ru-RU" sz="4000" b="1" dirty="0" smtClean="0">
              <a:ln w="1905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2940431" cy="4525963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n w="952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Станина</a:t>
            </a:r>
          </a:p>
          <a:p>
            <a:pPr marL="0" indent="0">
              <a:buNone/>
            </a:pPr>
            <a:endParaRPr lang="uk-UA" sz="2800" b="1" dirty="0" smtClean="0">
              <a:ln w="952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r>
              <a:rPr lang="uk-UA" sz="2800" b="1" dirty="0" smtClean="0">
                <a:ln w="9525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Полюси – </a:t>
            </a:r>
            <a:r>
              <a:rPr lang="uk-UA" sz="2400" b="1" i="1" dirty="0" smtClean="0">
                <a:ln w="9525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головні та додаткові</a:t>
            </a:r>
          </a:p>
          <a:p>
            <a:pPr marL="0" indent="0">
              <a:buNone/>
            </a:pPr>
            <a:endParaRPr lang="uk-UA" sz="2400" b="1" i="1" dirty="0" smtClean="0">
              <a:ln w="9525">
                <a:solidFill>
                  <a:schemeClr val="tx1"/>
                </a:solidFill>
              </a:ln>
              <a:solidFill>
                <a:srgbClr val="92D050"/>
              </a:solidFill>
              <a:latin typeface="Arial Black" pitchFamily="34" charset="0"/>
            </a:endParaRPr>
          </a:p>
          <a:p>
            <a:r>
              <a:rPr lang="uk-UA" sz="2800" b="1" dirty="0" smtClean="0">
                <a:ln w="9525">
                  <a:solidFill>
                    <a:srgbClr val="7030A0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Обмотки збудження</a:t>
            </a:r>
            <a:endParaRPr lang="ru-RU" sz="2800" b="1" dirty="0" smtClean="0">
              <a:ln w="9525">
                <a:solidFill>
                  <a:srgbClr val="7030A0"/>
                </a:solidFill>
              </a:ln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431" y="1592502"/>
            <a:ext cx="6203569" cy="524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Основні частини якоря</a:t>
            </a:r>
            <a:endParaRPr lang="ru-RU" sz="4000" b="1" dirty="0" smtClean="0">
              <a:ln w="19050">
                <a:solidFill>
                  <a:schemeClr val="tx1"/>
                </a:solidFill>
              </a:ln>
              <a:solidFill>
                <a:srgbClr val="92D05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&amp;Pcy;&amp;ocy;&amp;khcy;&amp;ocy;&amp;zhcy;&amp;iecy;&amp;iecy; &amp;icy;&amp;zcy;&amp;ocy;&amp;bcy;&amp;rcy;&amp;acy;&amp;zhcy;&amp;iecy;&amp;ncy;&amp;icy;&amp;iecy;"/>
          <p:cNvPicPr>
            <a:picLocks noGrp="1"/>
          </p:cNvPicPr>
          <p:nvPr>
            <p:ph idx="1"/>
          </p:nvPr>
        </p:nvPicPr>
        <p:blipFill rotWithShape="1">
          <a:blip r:embed="rId2"/>
          <a:srcRect t="26655"/>
          <a:stretch/>
        </p:blipFill>
        <p:spPr bwMode="auto">
          <a:xfrm>
            <a:off x="2699792" y="2924944"/>
            <a:ext cx="6444208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1340768"/>
            <a:ext cx="5072098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3200" b="1" dirty="0" smtClean="0">
                <a:ln w="952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Вал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3200" b="1" dirty="0" smtClean="0">
                <a:ln w="9525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Осердя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3200" b="1" dirty="0" smtClean="0">
                <a:ln w="9525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Обмотка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3200" b="1" dirty="0" smtClean="0">
                <a:ln w="9525">
                  <a:solidFill>
                    <a:schemeClr val="tx1"/>
                  </a:solidFill>
                </a:ln>
                <a:solidFill>
                  <a:srgbClr val="CC6600"/>
                </a:solidFill>
                <a:latin typeface="Arial Black" pitchFamily="34" charset="0"/>
              </a:rPr>
              <a:t>Колектор</a:t>
            </a:r>
            <a:r>
              <a:rPr lang="uk-UA" sz="3200" b="1" dirty="0" smtClean="0">
                <a:ln w="9525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ru-RU" sz="3200" b="1" dirty="0" smtClean="0">
              <a:ln w="9525"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Якір </a:t>
            </a:r>
            <a:endParaRPr lang="ru-RU" sz="4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  <a:latin typeface="Arial Black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63" y="1412776"/>
            <a:ext cx="9046760" cy="449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0090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349</Words>
  <Application>Microsoft Office PowerPoint</Application>
  <PresentationFormat>Экран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Двигун постійного струму </vt:lpstr>
      <vt:lpstr>Визначення двигуна постійного струму</vt:lpstr>
      <vt:lpstr>Принцип дії машини постійного струму</vt:lpstr>
      <vt:lpstr>Презентация PowerPoint</vt:lpstr>
      <vt:lpstr>Принцип дії машини постійного струму</vt:lpstr>
      <vt:lpstr>Основні частини двигуна постійного струму</vt:lpstr>
      <vt:lpstr>Основні частини статора:</vt:lpstr>
      <vt:lpstr>Основні частини якоря</vt:lpstr>
      <vt:lpstr>Якір </vt:lpstr>
      <vt:lpstr>Схеми збудження двигунів постійного струму </vt:lpstr>
      <vt:lpstr>Будова ДПС</vt:lpstr>
      <vt:lpstr>Класифікація двигунів  постійного струму</vt:lpstr>
      <vt:lpstr>Де застосовуються  двигуни постійного струму?</vt:lpstr>
      <vt:lpstr>Переваги та недоліки двигунів постійного струму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Двигун постійного струму</dc:title>
  <dc:creator>Admin</dc:creator>
  <cp:lastModifiedBy>Олексій</cp:lastModifiedBy>
  <cp:revision>61</cp:revision>
  <dcterms:created xsi:type="dcterms:W3CDTF">2017-05-31T04:40:29Z</dcterms:created>
  <dcterms:modified xsi:type="dcterms:W3CDTF">2022-04-20T18:35:28Z</dcterms:modified>
</cp:coreProperties>
</file>