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73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2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255"/>
    <a:srgbClr val="FF99FF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94 w 5740"/>
                <a:gd name="T1" fmla="*/ 233 h 4316"/>
                <a:gd name="T2" fmla="*/ 0 w 5740"/>
                <a:gd name="T3" fmla="*/ 233 h 4316"/>
                <a:gd name="T4" fmla="*/ 0 w 5740"/>
                <a:gd name="T5" fmla="*/ 0 h 4316"/>
                <a:gd name="T6" fmla="*/ 5794 w 5740"/>
                <a:gd name="T7" fmla="*/ 0 h 4316"/>
                <a:gd name="T8" fmla="*/ 5794 w 5740"/>
                <a:gd name="T9" fmla="*/ 233 h 4316"/>
                <a:gd name="T10" fmla="*/ 5794 w 5740"/>
                <a:gd name="T11" fmla="*/ 2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2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2 w 382"/>
                  <a:gd name="T19" fmla="*/ 96 h 96"/>
                  <a:gd name="T20" fmla="*/ 266 w 382"/>
                  <a:gd name="T21" fmla="*/ 90 h 96"/>
                  <a:gd name="T22" fmla="*/ 314 w 382"/>
                  <a:gd name="T23" fmla="*/ 84 h 96"/>
                  <a:gd name="T24" fmla="*/ 355 w 382"/>
                  <a:gd name="T25" fmla="*/ 66 h 96"/>
                  <a:gd name="T26" fmla="*/ 385 w 382"/>
                  <a:gd name="T27" fmla="*/ 42 h 96"/>
                  <a:gd name="T28" fmla="*/ 379 w 382"/>
                  <a:gd name="T29" fmla="*/ 42 h 96"/>
                  <a:gd name="T30" fmla="*/ 349 w 382"/>
                  <a:gd name="T31" fmla="*/ 66 h 96"/>
                  <a:gd name="T32" fmla="*/ 308 w 382"/>
                  <a:gd name="T33" fmla="*/ 78 h 96"/>
                  <a:gd name="T34" fmla="*/ 266 w 382"/>
                  <a:gd name="T35" fmla="*/ 90 h 96"/>
                  <a:gd name="T36" fmla="*/ 212 w 382"/>
                  <a:gd name="T37" fmla="*/ 96 h 96"/>
                  <a:gd name="T38" fmla="*/ 212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2 w 185"/>
                  <a:gd name="T5" fmla="*/ 36 h 210"/>
                  <a:gd name="T6" fmla="*/ 158 w 185"/>
                  <a:gd name="T7" fmla="*/ 72 h 210"/>
                  <a:gd name="T8" fmla="*/ 164 w 185"/>
                  <a:gd name="T9" fmla="*/ 90 h 210"/>
                  <a:gd name="T10" fmla="*/ 170 w 185"/>
                  <a:gd name="T11" fmla="*/ 114 h 210"/>
                  <a:gd name="T12" fmla="*/ 164 w 185"/>
                  <a:gd name="T13" fmla="*/ 138 h 210"/>
                  <a:gd name="T14" fmla="*/ 152 w 185"/>
                  <a:gd name="T15" fmla="*/ 162 h 210"/>
                  <a:gd name="T16" fmla="*/ 122 w 185"/>
                  <a:gd name="T17" fmla="*/ 180 h 210"/>
                  <a:gd name="T18" fmla="*/ 90 w 185"/>
                  <a:gd name="T19" fmla="*/ 198 h 210"/>
                  <a:gd name="T20" fmla="*/ 99 w 185"/>
                  <a:gd name="T21" fmla="*/ 210 h 210"/>
                  <a:gd name="T22" fmla="*/ 134 w 185"/>
                  <a:gd name="T23" fmla="*/ 192 h 210"/>
                  <a:gd name="T24" fmla="*/ 164 w 185"/>
                  <a:gd name="T25" fmla="*/ 168 h 210"/>
                  <a:gd name="T26" fmla="*/ 182 w 185"/>
                  <a:gd name="T27" fmla="*/ 144 h 210"/>
                  <a:gd name="T28" fmla="*/ 188 w 185"/>
                  <a:gd name="T29" fmla="*/ 114 h 210"/>
                  <a:gd name="T30" fmla="*/ 182 w 185"/>
                  <a:gd name="T31" fmla="*/ 90 h 210"/>
                  <a:gd name="T32" fmla="*/ 176 w 185"/>
                  <a:gd name="T33" fmla="*/ 66 h 210"/>
                  <a:gd name="T34" fmla="*/ 158 w 185"/>
                  <a:gd name="T35" fmla="*/ 48 h 210"/>
                  <a:gd name="T36" fmla="*/ 134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</p:grpSp>
        </p:grpSp>
      </p:grpSp>
      <p:sp>
        <p:nvSpPr>
          <p:cNvPr id="1086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86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79141E-A5A9-44C7-8056-37B87B5AF2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02372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B8B7-A9C2-4270-A311-36B5E00489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703492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1021D-7E85-4252-A94E-D499CAE56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0925959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55F49-E062-44A0-BCEC-FD729BFE19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038598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CEC12-38DA-4FC3-A843-E9FCBD6AFF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380450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DACC6-EEB3-466C-BC73-7A55993D8C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476956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7CFB-321E-44C4-A95C-EF1D273E55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415772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39FE1-4BF9-4FE5-A294-4293CBAF10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416551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D8069-5517-4140-8C77-23B5E4391E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271491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4381E-25AF-4159-9AA7-F4224A2895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11258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54EA0-F40F-42F2-B49A-711BA3695E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494456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89FAE-0CD8-47A5-8B26-D7631BED1A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311969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54AE-262E-4F8A-A116-CD05518233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913421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94 w 5740"/>
                <a:gd name="T1" fmla="*/ 233 h 4316"/>
                <a:gd name="T2" fmla="*/ 0 w 5740"/>
                <a:gd name="T3" fmla="*/ 233 h 4316"/>
                <a:gd name="T4" fmla="*/ 0 w 5740"/>
                <a:gd name="T5" fmla="*/ 0 h 4316"/>
                <a:gd name="T6" fmla="*/ 5794 w 5740"/>
                <a:gd name="T7" fmla="*/ 0 h 4316"/>
                <a:gd name="T8" fmla="*/ 5794 w 5740"/>
                <a:gd name="T9" fmla="*/ 233 h 4316"/>
                <a:gd name="T10" fmla="*/ 5794 w 5740"/>
                <a:gd name="T11" fmla="*/ 2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752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2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2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2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753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3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4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5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5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5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755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5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5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6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6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7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7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7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757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2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2 w 382"/>
                  <a:gd name="T19" fmla="*/ 96 h 96"/>
                  <a:gd name="T20" fmla="*/ 266 w 382"/>
                  <a:gd name="T21" fmla="*/ 90 h 96"/>
                  <a:gd name="T22" fmla="*/ 314 w 382"/>
                  <a:gd name="T23" fmla="*/ 84 h 96"/>
                  <a:gd name="T24" fmla="*/ 355 w 382"/>
                  <a:gd name="T25" fmla="*/ 66 h 96"/>
                  <a:gd name="T26" fmla="*/ 385 w 382"/>
                  <a:gd name="T27" fmla="*/ 42 h 96"/>
                  <a:gd name="T28" fmla="*/ 379 w 382"/>
                  <a:gd name="T29" fmla="*/ 42 h 96"/>
                  <a:gd name="T30" fmla="*/ 349 w 382"/>
                  <a:gd name="T31" fmla="*/ 66 h 96"/>
                  <a:gd name="T32" fmla="*/ 308 w 382"/>
                  <a:gd name="T33" fmla="*/ 78 h 96"/>
                  <a:gd name="T34" fmla="*/ 266 w 382"/>
                  <a:gd name="T35" fmla="*/ 90 h 96"/>
                  <a:gd name="T36" fmla="*/ 212 w 382"/>
                  <a:gd name="T37" fmla="*/ 96 h 96"/>
                  <a:gd name="T38" fmla="*/ 212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2 w 185"/>
                  <a:gd name="T5" fmla="*/ 36 h 210"/>
                  <a:gd name="T6" fmla="*/ 158 w 185"/>
                  <a:gd name="T7" fmla="*/ 72 h 210"/>
                  <a:gd name="T8" fmla="*/ 164 w 185"/>
                  <a:gd name="T9" fmla="*/ 90 h 210"/>
                  <a:gd name="T10" fmla="*/ 170 w 185"/>
                  <a:gd name="T11" fmla="*/ 114 h 210"/>
                  <a:gd name="T12" fmla="*/ 164 w 185"/>
                  <a:gd name="T13" fmla="*/ 138 h 210"/>
                  <a:gd name="T14" fmla="*/ 152 w 185"/>
                  <a:gd name="T15" fmla="*/ 162 h 210"/>
                  <a:gd name="T16" fmla="*/ 122 w 185"/>
                  <a:gd name="T17" fmla="*/ 180 h 210"/>
                  <a:gd name="T18" fmla="*/ 90 w 185"/>
                  <a:gd name="T19" fmla="*/ 198 h 210"/>
                  <a:gd name="T20" fmla="*/ 99 w 185"/>
                  <a:gd name="T21" fmla="*/ 210 h 210"/>
                  <a:gd name="T22" fmla="*/ 134 w 185"/>
                  <a:gd name="T23" fmla="*/ 192 h 210"/>
                  <a:gd name="T24" fmla="*/ 164 w 185"/>
                  <a:gd name="T25" fmla="*/ 168 h 210"/>
                  <a:gd name="T26" fmla="*/ 182 w 185"/>
                  <a:gd name="T27" fmla="*/ 144 h 210"/>
                  <a:gd name="T28" fmla="*/ 188 w 185"/>
                  <a:gd name="T29" fmla="*/ 114 h 210"/>
                  <a:gd name="T30" fmla="*/ 182 w 185"/>
                  <a:gd name="T31" fmla="*/ 90 h 210"/>
                  <a:gd name="T32" fmla="*/ 176 w 185"/>
                  <a:gd name="T33" fmla="*/ 66 h 210"/>
                  <a:gd name="T34" fmla="*/ 158 w 185"/>
                  <a:gd name="T35" fmla="*/ 48 h 210"/>
                  <a:gd name="T36" fmla="*/ 134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/>
                </a:p>
              </p:txBody>
            </p:sp>
          </p:grpSp>
        </p:grpSp>
      </p:grpSp>
      <p:sp>
        <p:nvSpPr>
          <p:cNvPr id="1075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758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758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9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9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8896A3A-CA80-438E-B9D6-022642BD92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187450" y="2133600"/>
            <a:ext cx="7777163" cy="149225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1" lon="19439992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99FF"/>
                    </a:gs>
                    <a:gs pos="100000">
                      <a:srgbClr val="CE1255"/>
                    </a:gs>
                  </a:gsLst>
                  <a:lin ang="5400000" scaled="1"/>
                </a:gradFill>
                <a:latin typeface="Impact"/>
              </a:rPr>
              <a:t>Термітне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99FF"/>
                    </a:gs>
                    <a:gs pos="100000">
                      <a:srgbClr val="CE1255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99FF"/>
                    </a:gs>
                    <a:gs pos="100000">
                      <a:srgbClr val="CE1255"/>
                    </a:gs>
                  </a:gsLst>
                  <a:lin ang="5400000" scaled="1"/>
                </a:gradFill>
                <a:latin typeface="Impact"/>
              </a:rPr>
              <a:t>зварювання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99FF"/>
                  </a:gs>
                  <a:gs pos="100000">
                    <a:srgbClr val="CE1255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042988" y="4797425"/>
            <a:ext cx="6842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i="1" dirty="0" err="1"/>
              <a:t>Послідовність</a:t>
            </a:r>
            <a:r>
              <a:rPr lang="ru-RU" altLang="ru-RU" sz="2400" b="1" i="1" dirty="0"/>
              <a:t> </a:t>
            </a:r>
            <a:r>
              <a:rPr lang="ru-RU" altLang="ru-RU" sz="2400" b="1" i="1" dirty="0" err="1"/>
              <a:t>операцій</a:t>
            </a:r>
            <a:r>
              <a:rPr lang="ru-RU" altLang="ru-RU" sz="2400" b="1" i="1" dirty="0"/>
              <a:t> </a:t>
            </a:r>
            <a:r>
              <a:rPr lang="ru-RU" altLang="ru-RU" sz="2400" b="1" i="1" dirty="0" err="1"/>
              <a:t>термітного</a:t>
            </a:r>
            <a:r>
              <a:rPr lang="ru-RU" altLang="ru-RU" sz="2400" b="1" i="1" dirty="0"/>
              <a:t> </a:t>
            </a:r>
            <a:r>
              <a:rPr lang="ru-RU" altLang="ru-RU" sz="2400" b="1" i="1" dirty="0" err="1"/>
              <a:t>зварювання</a:t>
            </a:r>
            <a:endParaRPr lang="ru-RU" altLang="ru-RU" sz="2400" b="1" i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2800" b="1" dirty="0" smtClean="0"/>
              <a:t>Закріплення охолоджувачів на жилах і зварювання жил</a:t>
            </a:r>
            <a:endParaRPr lang="uk-UA" sz="2800" b="1" dirty="0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795963" y="1700213"/>
            <a:ext cx="3348037" cy="51577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uk-UA" sz="2800" b="1" dirty="0"/>
              <a:t>5 - охолоджувач;</a:t>
            </a:r>
            <a:br>
              <a:rPr lang="uk-UA" sz="2800" b="1" dirty="0"/>
            </a:br>
            <a:r>
              <a:rPr lang="uk-UA" sz="2800" b="1" dirty="0"/>
              <a:t>8 - гвинт для затягування охолоджувачів;</a:t>
            </a:r>
            <a:br>
              <a:rPr lang="uk-UA" sz="2800" b="1" dirty="0"/>
            </a:br>
            <a:r>
              <a:rPr lang="uk-UA" sz="2800" b="1" dirty="0"/>
              <a:t>9 - присадний пруток;</a:t>
            </a:r>
            <a:br>
              <a:rPr lang="uk-UA" sz="2800" b="1" dirty="0"/>
            </a:br>
            <a:r>
              <a:rPr lang="uk-UA" sz="2800" b="1" dirty="0"/>
              <a:t>10 - готове з'єднання</a:t>
            </a:r>
            <a:endParaRPr lang="ru-RU" sz="2800" b="1" dirty="0" smtClean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5760000" cy="458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>
              <a:defRPr/>
            </a:pPr>
            <a:r>
              <a:rPr lang="uk-UA" sz="2800" b="1" dirty="0"/>
              <a:t>С</a:t>
            </a:r>
            <a:r>
              <a:rPr lang="uk-UA" sz="2800" b="1" dirty="0" smtClean="0"/>
              <a:t>колювання муфеля</a:t>
            </a:r>
            <a:endParaRPr lang="uk-UA" sz="2800" b="1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44000" cy="565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/>
            <a:r>
              <a:rPr lang="uk-UA" altLang="ru-RU" sz="2800" b="1" smtClean="0">
                <a:effectLst/>
              </a:rPr>
              <a:t>Зняття формочки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70" y="690496"/>
            <a:ext cx="9144000" cy="608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2800" b="1" dirty="0" smtClean="0"/>
              <a:t>Видалення </a:t>
            </a:r>
            <a:r>
              <a:rPr lang="uk-UA" sz="2800" b="1" dirty="0" err="1" smtClean="0"/>
              <a:t>літникового</a:t>
            </a:r>
            <a:r>
              <a:rPr lang="uk-UA" sz="2800" b="1" dirty="0" smtClean="0"/>
              <a:t> прибутку</a:t>
            </a:r>
            <a:endParaRPr lang="uk-UA" sz="2800" b="1" dirty="0"/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5949950"/>
            <a:ext cx="8229600" cy="549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    </a:t>
            </a:r>
            <a:r>
              <a:rPr lang="uk-UA" sz="2800" b="1" dirty="0" smtClean="0"/>
              <a:t>11 – губки кліщів 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3959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2800" b="1" dirty="0" smtClean="0"/>
              <a:t>Готове з'єднання після </a:t>
            </a:r>
            <a:r>
              <a:rPr lang="uk-UA" sz="2800" b="1" dirty="0" err="1" smtClean="0"/>
              <a:t>запиловки</a:t>
            </a:r>
            <a:r>
              <a:rPr lang="uk-UA" sz="2800" b="1" dirty="0" smtClean="0"/>
              <a:t> напилком гострих граней</a:t>
            </a:r>
            <a:endParaRPr lang="uk-UA" sz="2800" b="1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9144000" cy="191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dirty="0"/>
              <a:t>Приварка кабельного </a:t>
            </a:r>
            <a:r>
              <a:rPr lang="uk-UA" sz="2800" b="1" dirty="0" smtClean="0"/>
              <a:t>наконечника</a:t>
            </a:r>
            <a:endParaRPr lang="ru-RU" sz="2800" b="1" i="1" dirty="0" smtClean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6372225" y="1196975"/>
            <a:ext cx="2771775" cy="5040313"/>
          </a:xfrm>
        </p:spPr>
        <p:txBody>
          <a:bodyPr/>
          <a:lstStyle/>
          <a:p>
            <a:pPr eaLnBrk="1" hangingPunct="1">
              <a:defRPr/>
            </a:pPr>
            <a:r>
              <a:rPr lang="uk-UA" sz="2000" b="1" dirty="0" smtClean="0"/>
              <a:t>1 – жила кабелю</a:t>
            </a:r>
          </a:p>
          <a:p>
            <a:pPr eaLnBrk="1" hangingPunct="1">
              <a:defRPr/>
            </a:pPr>
            <a:r>
              <a:rPr lang="uk-UA" sz="2000" b="1" dirty="0" smtClean="0"/>
              <a:t>2 – наконечник</a:t>
            </a:r>
          </a:p>
          <a:p>
            <a:pPr eaLnBrk="1" hangingPunct="1">
              <a:defRPr/>
            </a:pPr>
            <a:r>
              <a:rPr lang="uk-UA" sz="2000" b="1" dirty="0" smtClean="0"/>
              <a:t>3 – муфель</a:t>
            </a:r>
          </a:p>
          <a:p>
            <a:pPr eaLnBrk="1" hangingPunct="1">
              <a:defRPr/>
            </a:pPr>
            <a:r>
              <a:rPr lang="uk-UA" sz="2000" b="1" dirty="0" smtClean="0"/>
              <a:t>4 – кокіль</a:t>
            </a:r>
          </a:p>
          <a:p>
            <a:pPr eaLnBrk="1" hangingPunct="1">
              <a:defRPr/>
            </a:pPr>
            <a:r>
              <a:rPr lang="uk-UA" sz="2000" b="1" dirty="0" smtClean="0"/>
              <a:t>5 – присадний матеріал</a:t>
            </a:r>
          </a:p>
          <a:p>
            <a:pPr eaLnBrk="1" hangingPunct="1">
              <a:defRPr/>
            </a:pPr>
            <a:r>
              <a:rPr lang="uk-UA" sz="2000" b="1" dirty="0" smtClean="0"/>
              <a:t>6 – екрани</a:t>
            </a:r>
          </a:p>
          <a:p>
            <a:pPr eaLnBrk="1" hangingPunct="1">
              <a:defRPr/>
            </a:pPr>
            <a:r>
              <a:rPr lang="uk-UA" sz="2000" b="1" dirty="0" smtClean="0"/>
              <a:t>7 – дротова мішалка</a:t>
            </a:r>
          </a:p>
          <a:p>
            <a:pPr eaLnBrk="1" hangingPunct="1">
              <a:defRPr/>
            </a:pPr>
            <a:r>
              <a:rPr lang="uk-UA" sz="2000" b="1" dirty="0" smtClean="0"/>
              <a:t>8 – зварювальна ванна</a:t>
            </a:r>
          </a:p>
          <a:p>
            <a:pPr eaLnBrk="1" hangingPunct="1">
              <a:defRPr/>
            </a:pPr>
            <a:r>
              <a:rPr lang="uk-UA" sz="2000" b="1" dirty="0" smtClean="0"/>
              <a:t>9 – охолоджувач</a:t>
            </a:r>
          </a:p>
          <a:p>
            <a:pPr eaLnBrk="1" hangingPunct="1">
              <a:defRPr/>
            </a:pPr>
            <a:r>
              <a:rPr lang="uk-UA" sz="2000" b="1" dirty="0" smtClean="0"/>
              <a:t>10 – термітний  с</a:t>
            </a:r>
            <a:r>
              <a:rPr lang="ru-RU" sz="2000" b="1" dirty="0" err="1" smtClean="0"/>
              <a:t>ірник</a:t>
            </a:r>
            <a:endParaRPr lang="ru-RU" sz="2000" b="1" dirty="0" smtClean="0"/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323850" y="5229225"/>
            <a:ext cx="547211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А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uk-UA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наконечник підготовлений до зварювання;</a:t>
            </a:r>
          </a:p>
          <a:p>
            <a:pPr eaLnBrk="1" hangingPunct="1">
              <a:defRPr/>
            </a:pPr>
            <a:r>
              <a:rPr lang="uk-UA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Б – присадний матеріал і кінець  гільзи наконечника розплавилися;</a:t>
            </a:r>
          </a:p>
          <a:p>
            <a:pPr eaLnBrk="1" hangingPunct="1">
              <a:defRPr/>
            </a:pPr>
            <a:r>
              <a:rPr lang="uk-UA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 – готове </a:t>
            </a:r>
            <a:r>
              <a:rPr lang="uk-UA" sz="20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окінцювання</a:t>
            </a:r>
            <a:r>
              <a:rPr lang="uk-UA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жили</a:t>
            </a:r>
          </a:p>
          <a:p>
            <a:pPr eaLnBrk="1" hangingPunct="1">
              <a:spcBef>
                <a:spcPct val="50000"/>
              </a:spcBef>
              <a:defRPr/>
            </a:pPr>
            <a:endParaRPr lang="uk-UA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09916"/>
            <a:ext cx="6120000" cy="409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2800" b="1" smtClean="0">
                <a:effectLst/>
              </a:rPr>
              <a:t>З'єднання двох багатодротяних проводів</a:t>
            </a:r>
          </a:p>
        </p:txBody>
      </p:sp>
      <p:sp>
        <p:nvSpPr>
          <p:cNvPr id="14848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600200"/>
            <a:ext cx="4211637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1 – </a:t>
            </a:r>
            <a:r>
              <a:rPr lang="uk-UA" sz="2400" b="1" dirty="0" smtClean="0"/>
              <a:t>алюмінієві жили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3 – термітний муфель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4 - алюмінієвий ковпачок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5 – кокіль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6 – азбестовий шнур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9 – азбестовий екран</a:t>
            </a: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4605076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З'єднання трьох </a:t>
            </a:r>
            <a:r>
              <a:rPr lang="uk-UA" sz="2800" b="1" dirty="0" err="1" smtClean="0"/>
              <a:t>багатодротяних</a:t>
            </a:r>
            <a:r>
              <a:rPr lang="uk-UA" sz="2800" b="1" dirty="0" smtClean="0"/>
              <a:t> проводів в сполучній коробці зварюванням по торцях</a:t>
            </a:r>
            <a:endParaRPr lang="uk-UA" sz="2800" b="1" dirty="0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06975" y="1341438"/>
            <a:ext cx="4140200" cy="5072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400" dirty="0" smtClean="0"/>
              <a:t>  </a:t>
            </a:r>
            <a:r>
              <a:rPr lang="uk-UA" sz="2400" b="1" dirty="0" smtClean="0"/>
              <a:t>1 </a:t>
            </a:r>
            <a:r>
              <a:rPr lang="uk-UA" sz="2400" b="1" dirty="0"/>
              <a:t>- кінці </a:t>
            </a:r>
            <a:r>
              <a:rPr lang="uk-UA" sz="2400" b="1" dirty="0" smtClean="0"/>
              <a:t>проводів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2 </a:t>
            </a:r>
            <a:r>
              <a:rPr lang="uk-UA" sz="2400" b="1" dirty="0"/>
              <a:t>- сполучна </a:t>
            </a:r>
            <a:r>
              <a:rPr lang="uk-UA" sz="2400" b="1" dirty="0" smtClean="0"/>
              <a:t>коробка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3 </a:t>
            </a:r>
            <a:r>
              <a:rPr lang="uk-UA" sz="2400" b="1" dirty="0"/>
              <a:t>- термітний </a:t>
            </a:r>
            <a:r>
              <a:rPr lang="uk-UA" sz="2400" b="1" dirty="0" smtClean="0"/>
              <a:t>муфель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7 – охолоджувач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8 </a:t>
            </a:r>
            <a:r>
              <a:rPr lang="uk-UA" sz="2400" b="1" dirty="0"/>
              <a:t>- присадний </a:t>
            </a:r>
            <a:r>
              <a:rPr lang="uk-UA" sz="2400" b="1" dirty="0" smtClean="0"/>
              <a:t>пруток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9 </a:t>
            </a:r>
            <a:r>
              <a:rPr lang="uk-UA" sz="2400" b="1" dirty="0"/>
              <a:t>- азбестовий </a:t>
            </a:r>
            <a:r>
              <a:rPr lang="uk-UA" sz="2400" b="1" dirty="0" smtClean="0"/>
              <a:t>екран</a:t>
            </a:r>
          </a:p>
          <a:p>
            <a:pPr eaLnBrk="1" hangingPunct="1">
              <a:lnSpc>
                <a:spcPct val="90000"/>
              </a:lnSpc>
              <a:defRPr/>
            </a:pPr>
            <a:endParaRPr lang="uk-UA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b="1" dirty="0" smtClean="0"/>
              <a:t>10 </a:t>
            </a:r>
            <a:r>
              <a:rPr lang="uk-UA" sz="2400" b="1" dirty="0"/>
              <a:t>- готовий виріб</a:t>
            </a:r>
            <a:endParaRPr lang="ru-RU" sz="2400" b="1" dirty="0" smtClean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480000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/>
            <a:r>
              <a:rPr lang="uk-UA" altLang="ru-RU" sz="2800" b="1" smtClean="0">
                <a:effectLst/>
              </a:rPr>
              <a:t>Набір приладдя для термітного зварювання жил проводів та кабелів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412875"/>
            <a:ext cx="4211637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1 – дротяні мішалки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2 – зубило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3 – напилок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4 – металеві пензлики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5 – щітка з кардоленту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6 – банку для флюсу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7 – кришка відділення з втулками для охолоджувачів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8 – захисні окуляри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9 – охолоджувачі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10 – стійка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11 – місце для коробки з термітними сірниками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200" b="1" smtClean="0">
                <a:effectLst/>
              </a:rPr>
              <a:t>12 – втулки для охолоджувачів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4787335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6"/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89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7354888" cy="6126163"/>
          </a:xfrm>
        </p:spPr>
        <p:txBody>
          <a:bodyPr/>
          <a:lstStyle/>
          <a:p>
            <a:pPr eaLnBrk="1" hangingPunct="1">
              <a:defRPr/>
            </a:pPr>
            <a:endParaRPr lang="ru-RU" sz="2800" dirty="0" smtClean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uk-UA" sz="2800" b="1" dirty="0" smtClean="0"/>
              <a:t>Термітне </a:t>
            </a:r>
            <a:r>
              <a:rPr lang="uk-UA" sz="2800" b="1" dirty="0"/>
              <a:t>зварювання - це один з видів зварювання, що застосовуються для з'єднання і </a:t>
            </a:r>
            <a:r>
              <a:rPr lang="uk-UA" sz="2800" b="1" dirty="0" err="1"/>
              <a:t>окінцювання</a:t>
            </a:r>
            <a:r>
              <a:rPr lang="uk-UA" sz="2800" b="1" dirty="0"/>
              <a:t> струмопровідних </a:t>
            </a:r>
            <a:r>
              <a:rPr lang="uk-UA" sz="2800" b="1" dirty="0" smtClean="0"/>
              <a:t>жил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uk-UA" sz="2800" b="1" dirty="0" smtClean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uk-UA" sz="2800" b="1" dirty="0" smtClean="0"/>
              <a:t>Термітне </a:t>
            </a:r>
            <a:r>
              <a:rPr lang="uk-UA" sz="2800" b="1" dirty="0"/>
              <a:t>зварювання виконується спеціальними патронами, які підпалюють термітними </a:t>
            </a:r>
            <a:r>
              <a:rPr lang="uk-UA" sz="2800" b="1" dirty="0" smtClean="0"/>
              <a:t>сірниками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uk-UA" sz="2800" b="1" dirty="0" smtClean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uk-UA" sz="2800" b="1" dirty="0" smtClean="0"/>
              <a:t>Термітний </a:t>
            </a:r>
            <a:r>
              <a:rPr lang="uk-UA" sz="2800" b="1" dirty="0"/>
              <a:t>муфель, підпалюється </a:t>
            </a:r>
            <a:r>
              <a:rPr lang="uk-UA" sz="2800" b="1" dirty="0" err="1" smtClean="0"/>
              <a:t>термитним</a:t>
            </a:r>
            <a:r>
              <a:rPr lang="uk-UA" sz="2800" b="1" dirty="0" smtClean="0"/>
              <a:t> сірником</a:t>
            </a:r>
            <a:r>
              <a:rPr lang="uk-UA" sz="2800" b="1" dirty="0"/>
              <a:t>, горить при температурі близько 2800 </a:t>
            </a:r>
            <a:r>
              <a:rPr lang="uk-UA" sz="2800" b="1" baseline="30000" dirty="0"/>
              <a:t>0</a:t>
            </a:r>
            <a:r>
              <a:rPr lang="uk-UA" sz="2800" b="1" dirty="0"/>
              <a:t>С</a:t>
            </a:r>
            <a:endParaRPr lang="ru-RU" sz="2800" b="1" i="1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9" t="39439" r="12323" b="43962"/>
          <a:stretch>
            <a:fillRect/>
          </a:stretch>
        </p:blipFill>
        <p:spPr bwMode="auto">
          <a:xfrm>
            <a:off x="7019925" y="5445125"/>
            <a:ext cx="18542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800" b="1" dirty="0"/>
              <a:t>Надягання ковпачка і термітного патрона на кінці </a:t>
            </a:r>
            <a:r>
              <a:rPr lang="uk-UA" sz="2800" b="1" dirty="0" smtClean="0"/>
              <a:t>жил</a:t>
            </a:r>
            <a:endParaRPr lang="ru-RU" sz="2800" b="1" i="1" dirty="0" smtClean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373688"/>
            <a:ext cx="8229600" cy="14843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      1 – </a:t>
            </a:r>
            <a:r>
              <a:rPr lang="uk-UA" sz="2800" b="1" dirty="0" smtClean="0"/>
              <a:t>ковпачок</a:t>
            </a:r>
            <a:r>
              <a:rPr lang="ru-RU" sz="2800" b="1" dirty="0" smtClean="0"/>
              <a:t>;            2 – </a:t>
            </a:r>
            <a:r>
              <a:rPr lang="uk-UA" sz="2800" b="1" dirty="0" smtClean="0"/>
              <a:t>термітний </a:t>
            </a:r>
            <a:r>
              <a:rPr lang="ru-RU" sz="2800" b="1" dirty="0" smtClean="0"/>
              <a:t>муфель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4"/>
            <a:ext cx="91440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dirty="0"/>
              <a:t>Надягання на жилу термітного патрона</a:t>
            </a:r>
            <a:endParaRPr lang="ru-RU" sz="4000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49" y="2204864"/>
            <a:ext cx="9154800" cy="3596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2800" b="1" dirty="0" smtClean="0"/>
              <a:t>Ущільнення формочки шляхом підмотки азбесту і забивання його в зазор між формочкою і жилою</a:t>
            </a:r>
            <a:endParaRPr lang="uk-UA" sz="2800" b="1" dirty="0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6092825"/>
            <a:ext cx="8229600" cy="7651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uk-UA" sz="2800" b="1" dirty="0" smtClean="0"/>
              <a:t>  3 – азбестовий шнур;   4 – жили кабелю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4592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dirty="0" smtClean="0"/>
              <a:t>Встановлення на оголені від ізоляції дільниці жил охолоджувачів </a:t>
            </a: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6165850"/>
            <a:ext cx="8229600" cy="6921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uk-UA" sz="2800" b="1" dirty="0" smtClean="0"/>
              <a:t>     6 – штатив;        7 – вкладиш бронзовий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4" y="1052736"/>
            <a:ext cx="9144000" cy="4959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Підпалювання термітного патрона</a:t>
            </a:r>
            <a:endParaRPr lang="uk-UA" sz="2800" b="1" dirty="0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148263" y="1268413"/>
            <a:ext cx="3924300" cy="5111750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b="1" dirty="0" smtClean="0"/>
              <a:t>1 – жила кабелю;</a:t>
            </a:r>
          </a:p>
          <a:p>
            <a:pPr eaLnBrk="1" hangingPunct="1">
              <a:defRPr/>
            </a:pPr>
            <a:r>
              <a:rPr lang="uk-UA" sz="2400" b="1" dirty="0" smtClean="0"/>
              <a:t> 2 – азбестовий екран;</a:t>
            </a:r>
          </a:p>
          <a:p>
            <a:pPr eaLnBrk="1" hangingPunct="1">
              <a:defRPr/>
            </a:pPr>
            <a:r>
              <a:rPr lang="uk-UA" sz="2400" b="1" dirty="0" smtClean="0"/>
              <a:t>3 – сталева формочка;</a:t>
            </a:r>
          </a:p>
          <a:p>
            <a:pPr eaLnBrk="1" hangingPunct="1">
              <a:defRPr/>
            </a:pPr>
            <a:r>
              <a:rPr lang="uk-UA" sz="2400" b="1" dirty="0" smtClean="0"/>
              <a:t>4 – азбестовий шнур;</a:t>
            </a:r>
          </a:p>
          <a:p>
            <a:pPr eaLnBrk="1" hangingPunct="1">
              <a:defRPr/>
            </a:pPr>
            <a:r>
              <a:rPr lang="uk-UA" sz="2400" b="1" dirty="0" smtClean="0"/>
              <a:t>5 – присадний пруток з 2-3 дротів</a:t>
            </a:r>
          </a:p>
          <a:p>
            <a:pPr eaLnBrk="1" hangingPunct="1">
              <a:defRPr/>
            </a:pPr>
            <a:r>
              <a:rPr lang="uk-UA" sz="2400" b="1" dirty="0" smtClean="0"/>
              <a:t>6 – термітний муфель; </a:t>
            </a:r>
          </a:p>
          <a:p>
            <a:pPr eaLnBrk="1" hangingPunct="1">
              <a:defRPr/>
            </a:pPr>
            <a:r>
              <a:rPr lang="uk-UA" sz="2400" b="1" dirty="0" smtClean="0"/>
              <a:t>7 – алюмінієвий ковпачок;</a:t>
            </a:r>
          </a:p>
          <a:p>
            <a:pPr eaLnBrk="1" hangingPunct="1">
              <a:defRPr/>
            </a:pPr>
            <a:r>
              <a:rPr lang="uk-UA" sz="2400" b="1" dirty="0" smtClean="0"/>
              <a:t>8 – охолоджувач;</a:t>
            </a:r>
          </a:p>
          <a:p>
            <a:pPr eaLnBrk="1" hangingPunct="1">
              <a:defRPr/>
            </a:pPr>
            <a:r>
              <a:rPr lang="uk-UA" sz="2400" b="1" dirty="0" smtClean="0"/>
              <a:t> 9 – термітний сірник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5055799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Сплавлення присадного прутка і розплавлення жили</a:t>
            </a:r>
            <a:endParaRPr lang="uk-UA" sz="2800" b="1" dirty="0"/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6092825"/>
            <a:ext cx="8229600" cy="5048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800" b="1" dirty="0" smtClean="0"/>
              <a:t>                 10 – </a:t>
            </a:r>
            <a:r>
              <a:rPr lang="uk-UA" sz="2800" b="1" dirty="0" smtClean="0"/>
              <a:t>дротова мішалка</a:t>
            </a:r>
            <a:endParaRPr lang="uk-UA" sz="28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4878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uk-UA" sz="2800" b="1" dirty="0"/>
              <a:t>П</a:t>
            </a:r>
            <a:r>
              <a:rPr lang="uk-UA" sz="2800" b="1" dirty="0" smtClean="0"/>
              <a:t>еремішування плавки</a:t>
            </a:r>
            <a:endParaRPr lang="uk-UA" sz="2800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49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291</TotalTime>
  <Words>395</Words>
  <Application>Microsoft Office PowerPoint</Application>
  <PresentationFormat>Экран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Круги</vt:lpstr>
      <vt:lpstr> </vt:lpstr>
      <vt:lpstr> </vt:lpstr>
      <vt:lpstr>Надягання ковпачка і термітного патрона на кінці жил</vt:lpstr>
      <vt:lpstr>Надягання на жилу термітного патрона</vt:lpstr>
      <vt:lpstr>Ущільнення формочки шляхом підмотки азбесту і забивання його в зазор між формочкою і жилою</vt:lpstr>
      <vt:lpstr>Встановлення на оголені від ізоляції дільниці жил охолоджувачів </vt:lpstr>
      <vt:lpstr>Підпалювання термітного патрона</vt:lpstr>
      <vt:lpstr>Сплавлення присадного прутка і розплавлення жили</vt:lpstr>
      <vt:lpstr>Перемішування плавки</vt:lpstr>
      <vt:lpstr>Закріплення охолоджувачів на жилах і зварювання жил</vt:lpstr>
      <vt:lpstr>Сколювання муфеля</vt:lpstr>
      <vt:lpstr>Зняття формочки</vt:lpstr>
      <vt:lpstr>Видалення літникового прибутку</vt:lpstr>
      <vt:lpstr>Готове з'єднання після запиловки напилком гострих граней</vt:lpstr>
      <vt:lpstr>Приварка кабельного наконечника</vt:lpstr>
      <vt:lpstr>З'єднання двох багатодротяних проводів</vt:lpstr>
      <vt:lpstr>З'єднання трьох багатодротяних проводів в сполучній коробці зварюванням по торцях</vt:lpstr>
      <vt:lpstr>Набір приладдя для термітного зварювання жил проводів та кабелів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1</dc:creator>
  <cp:lastModifiedBy>metodist</cp:lastModifiedBy>
  <cp:revision>49</cp:revision>
  <cp:lastPrinted>1601-01-01T00:00:00Z</cp:lastPrinted>
  <dcterms:created xsi:type="dcterms:W3CDTF">2007-04-14T15:35:19Z</dcterms:created>
  <dcterms:modified xsi:type="dcterms:W3CDTF">2022-05-11T08:58:57Z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